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9"/>
  </p:notesMasterIdLst>
  <p:sldIdLst>
    <p:sldId id="260" r:id="rId2"/>
    <p:sldId id="261" r:id="rId3"/>
    <p:sldId id="258" r:id="rId4"/>
    <p:sldId id="259" r:id="rId5"/>
    <p:sldId id="263" r:id="rId6"/>
    <p:sldId id="264" r:id="rId7"/>
    <p:sldId id="262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42756-ED27-4D82-BC86-ACD1F523B9BC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8F1E6-58DC-4AB5-AE24-8A61F0F33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05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8F1E6-58DC-4AB5-AE24-8A61F0F33D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91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3377E-EC87-4444-BD72-6DDF97485BE0}" type="datetime1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1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D848-6E76-4C35-8146-9ADBA6AA9F4D}" type="datetime1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6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1F30-6889-491D-8A77-CC0F354AC9D0}" type="datetime1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9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D622-CD7A-4284-90F4-81AA8DD3374C}" type="datetime1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4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D77BC-E8F1-4B6B-B1CA-95219D049046}" type="datetime1">
              <a:rPr lang="en-US" smtClean="0"/>
              <a:t>9/30/2015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9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BBF07-5C9C-4C86-BB61-61C6339F2C61}" type="datetime1">
              <a:rPr lang="en-US" smtClean="0"/>
              <a:t>9/30/2015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4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4DA40-EDB4-4F0C-8781-96996B25483D}" type="datetime1">
              <a:rPr lang="en-US" smtClean="0"/>
              <a:t>9/30/2015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A3A0-9DE0-4AE5-AA97-D319D6C61E3B}" type="datetime1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6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F1F-6BE9-4572-9DDC-C95FC19E55DB}" type="datetime1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0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6D2-D7EF-4028-8A5D-D1EF2DC1A599}" type="datetime1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66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51A1E-1CFB-423A-8BBD-33CBC90986D7}" type="datetime1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0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3BB36-C37A-4300-8064-5DCB7DAF947B}" type="datetime1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87D2-B2EE-4C23-9BB8-B435E3D05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9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-228600"/>
            <a:ext cx="7772400" cy="4038599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WHAT MAKES LAWYERS HAPPY?</a:t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3100" dirty="0"/>
              <a:t>REDEFINING PROFESSIONAL SUCCESS 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4191000"/>
            <a:ext cx="7772400" cy="990600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/>
              <a:t>Larry Krieger, FSU Law</a:t>
            </a:r>
          </a:p>
          <a:p>
            <a:endParaRPr lang="en-US" sz="3600" dirty="0"/>
          </a:p>
          <a:p>
            <a:r>
              <a:rPr lang="en-US" dirty="0" smtClean="0">
                <a:solidFill>
                  <a:schemeClr val="tx1"/>
                </a:solidFill>
              </a:rPr>
              <a:t>lkrieger@law.fsu.edu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0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DYSFUNCTIONAL SUCCESS PARADIGM?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95499"/>
            <a:ext cx="10515600" cy="4081463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3200" dirty="0" smtClean="0"/>
              <a:t>Primary study findings: 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3200" dirty="0"/>
              <a:t>	</a:t>
            </a:r>
            <a:endParaRPr lang="en-US" sz="3200" dirty="0" smtClean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sz="3200" dirty="0"/>
              <a:t>	</a:t>
            </a:r>
            <a:r>
              <a:rPr lang="en-US" sz="3200" dirty="0" smtClean="0"/>
              <a:t>   Current (external) success paradigm does </a:t>
            </a:r>
            <a:r>
              <a:rPr lang="en-US" sz="3200" dirty="0"/>
              <a:t>N</a:t>
            </a:r>
            <a:r>
              <a:rPr lang="en-US" sz="3200" dirty="0" smtClean="0"/>
              <a:t>ot predict 		satisfaction or well-being.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sz="32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sz="3200" dirty="0" smtClean="0"/>
              <a:t>	   Personal/subjective factors Do predict satisfaction and 		well-being.   </a:t>
            </a:r>
            <a:endParaRPr lang="en-US" dirty="0"/>
          </a:p>
          <a:p>
            <a:endParaRPr lang="en-US" dirty="0"/>
          </a:p>
        </p:txBody>
      </p:sp>
      <p:sp>
        <p:nvSpPr>
          <p:cNvPr id="4" name="5-Point Star 3"/>
          <p:cNvSpPr/>
          <p:nvPr/>
        </p:nvSpPr>
        <p:spPr>
          <a:xfrm>
            <a:off x="1562100" y="3282950"/>
            <a:ext cx="457200" cy="368300"/>
          </a:xfrm>
          <a:prstGeom prst="star5">
            <a:avLst>
              <a:gd name="adj" fmla="val 15979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1562100" y="4851400"/>
            <a:ext cx="457200" cy="368300"/>
          </a:xfrm>
          <a:prstGeom prst="star5">
            <a:avLst>
              <a:gd name="adj" fmla="val 15979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00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904877"/>
            <a:ext cx="8231526" cy="566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89400" y="2667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Subjective vs. Objective WB factors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21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762879"/>
              </p:ext>
            </p:extLst>
          </p:nvPr>
        </p:nvGraphicFramePr>
        <p:xfrm>
          <a:off x="2895600" y="304800"/>
          <a:ext cx="2721854" cy="6492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4619"/>
                <a:gridCol w="797235"/>
              </a:tblGrid>
              <a:tr h="55263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FIVE TIERS WB FACTORS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(standardized correlations)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27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SWB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12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effectLst/>
                        </a:rPr>
                        <a:t>Tier 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AUTONOMY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RELATEDNESS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COMPETENCE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INTERNAL MOTIV.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.66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.65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.63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.55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341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effectLst/>
                        </a:rPr>
                        <a:t>Tier 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AUTON.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SUPPORT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INTRINSIC VALUES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.30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868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solidFill>
                            <a:schemeClr val="tx1"/>
                          </a:solidFill>
                          <a:effectLst/>
                        </a:rPr>
                        <a:t>Tier 3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VACATION DAYS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CHILDREN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MARRIED/LT 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EXERCISE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ALCOHOL USE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PRAYER (AFFIL.)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.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.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.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.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-.12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 .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07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77" marR="67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172200" y="1295400"/>
          <a:ext cx="264033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5930"/>
                <a:gridCol w="914400"/>
              </a:tblGrid>
              <a:tr h="15811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effectLst/>
                        </a:rPr>
                        <a:t>Tier 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INCOME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SCHOOL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DEBT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CLASS RANK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SCHOOL RANK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LAW JOURNAL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MADE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PARTNER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BILLABLE HRS.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.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.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.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05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.01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 .00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 -.10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24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effectLst/>
                        </a:rPr>
                        <a:t>Tier 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OTHER DEMOG.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.17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.00-.03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048000" y="2397949"/>
            <a:ext cx="6096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b="1" dirty="0"/>
              <a:t>       </a:t>
            </a:r>
            <a:r>
              <a:rPr lang="en-US" dirty="0" smtClean="0"/>
              <a:t>”   </a:t>
            </a:r>
            <a:endParaRPr lang="en-US" dirty="0"/>
          </a:p>
          <a:p>
            <a:pPr>
              <a:defRPr/>
            </a:pPr>
            <a:r>
              <a:rPr lang="en-US" dirty="0"/>
              <a:t>					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86001"/>
            <a:ext cx="8229600" cy="3840163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Lowest</a:t>
            </a:r>
            <a:r>
              <a:rPr lang="en-US" b="1" dirty="0" smtClean="0"/>
              <a:t> grades and pay  (Service lawyers)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			     --vs.--</a:t>
            </a:r>
          </a:p>
          <a:p>
            <a:pPr marL="0" indent="0">
              <a:buNone/>
            </a:pPr>
            <a:r>
              <a:rPr lang="en-US" b="1" u="sng" dirty="0" smtClean="0"/>
              <a:t>Highest</a:t>
            </a:r>
            <a:r>
              <a:rPr lang="en-US" b="1" dirty="0" smtClean="0"/>
              <a:t> grades and pay  (Prestige lawyers)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smtClean="0"/>
              <a:t>	But: Service Lawyers are Happier.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8229600" cy="1676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4000" dirty="0"/>
              <a:t>CONTRAST 1: Income, Law Grades,    	&amp; Happiness, 4 Lawyer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8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828801"/>
            <a:ext cx="8229600" cy="4178491"/>
          </a:xfrm>
        </p:spPr>
        <p:txBody>
          <a:bodyPr/>
          <a:lstStyle/>
          <a:p>
            <a:r>
              <a:rPr lang="en-US" dirty="0" smtClean="0"/>
              <a:t>Junior partners: have status and 69% higher earnings.   But……</a:t>
            </a:r>
          </a:p>
          <a:p>
            <a:endParaRPr lang="en-US" dirty="0"/>
          </a:p>
          <a:p>
            <a:r>
              <a:rPr lang="en-US" dirty="0" smtClean="0"/>
              <a:t>Well-being no better than senior associates.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CONTRAST 2: “MAKING PARTNER”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		CORE QUESTIONS FOR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89199"/>
            <a:ext cx="10515600" cy="36877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b="1" dirty="0" smtClean="0"/>
              <a:t>Can we call it success if it does not generate happiness?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  </a:t>
            </a:r>
            <a:r>
              <a:rPr lang="en-US" b="1" dirty="0" smtClean="0"/>
              <a:t>How to educate for a new paradigm of success?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87D2-B2EE-4C23-9BB8-B435E3D051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34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157</Words>
  <Application>Microsoft Office PowerPoint</Application>
  <PresentationFormat>Widescreen</PresentationFormat>
  <Paragraphs>97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Office Theme</vt:lpstr>
      <vt:lpstr> WHAT MAKES LAWYERS HAPPY?  REDEFINING PROFESSIONAL SUCCESS  </vt:lpstr>
      <vt:lpstr>DYSFUNCTIONAL SUCCESS PARADIGM?</vt:lpstr>
      <vt:lpstr>PowerPoint Presentation</vt:lpstr>
      <vt:lpstr>PowerPoint Presentation</vt:lpstr>
      <vt:lpstr> CONTRAST 1: Income, Law Grades,     &amp; Happiness, 4 Lawyer Groups</vt:lpstr>
      <vt:lpstr>CONTRAST 2: “MAKING PARTNER”</vt:lpstr>
      <vt:lpstr>    CORE QUESTIONS FOR US</vt:lpstr>
    </vt:vector>
  </TitlesOfParts>
  <Company>Florida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Krieger, Larry</dc:creator>
  <cp:lastModifiedBy>Anahid Gharakhanian</cp:lastModifiedBy>
  <cp:revision>16</cp:revision>
  <cp:lastPrinted>2015-09-09T19:49:41Z</cp:lastPrinted>
  <dcterms:created xsi:type="dcterms:W3CDTF">2015-09-09T18:48:13Z</dcterms:created>
  <dcterms:modified xsi:type="dcterms:W3CDTF">2015-09-30T19:13:28Z</dcterms:modified>
</cp:coreProperties>
</file>